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media1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228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457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914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1430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1600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1828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"/>
          <p:cNvGrpSpPr/>
          <p:nvPr/>
        </p:nvGrpSpPr>
        <p:grpSpPr>
          <a:xfrm>
            <a:off x="406400" y="2565400"/>
            <a:ext cx="12192001" cy="50927"/>
            <a:chOff x="0" y="0"/>
            <a:chExt cx="12192000" cy="50926"/>
          </a:xfrm>
        </p:grpSpPr>
        <p:sp>
          <p:nvSpPr>
            <p:cNvPr id="126" name="Line"/>
            <p:cNvSpPr/>
            <p:nvPr/>
          </p:nvSpPr>
          <p:spPr>
            <a:xfrm>
              <a:off x="0" y="0"/>
              <a:ext cx="12192001" cy="127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i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  <p:sp>
          <p:nvSpPr>
            <p:cNvPr id="127" name="Line"/>
            <p:cNvSpPr/>
            <p:nvPr/>
          </p:nvSpPr>
          <p:spPr>
            <a:xfrm>
              <a:off x="0" y="50800"/>
              <a:ext cx="12192001" cy="127"/>
            </a:xfrm>
            <a:prstGeom prst="line">
              <a:avLst/>
            </a:prstGeom>
            <a:noFill/>
            <a:ln w="12700" cap="flat">
              <a:solidFill>
                <a:srgbClr val="7996B9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57200">
                <a:spcBef>
                  <a:spcPts val="0"/>
                </a:spcBef>
                <a:defRPr i="0" spc="0" sz="1200">
                  <a:solidFill>
                    <a:srgbClr val="000000"/>
                  </a:solidFill>
                  <a:latin typeface="Helvetica"/>
                  <a:ea typeface="Helvetica"/>
                  <a:cs typeface="Helvetica"/>
                  <a:sym typeface="Helvetica"/>
                </a:defRPr>
              </a:pPr>
            </a:p>
          </p:txBody>
        </p:sp>
      </p:grpSp>
      <p:sp>
        <p:nvSpPr>
          <p:cNvPr id="129" name="Title Text"/>
          <p:cNvSpPr txBox="1"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lnSpc>
                <a:spcPct val="90000"/>
              </a:lnSpc>
              <a:spcBef>
                <a:spcPts val="0"/>
              </a:spcBef>
              <a:defRPr cap="none" spc="-128" sz="6400">
                <a:solidFill>
                  <a:srgbClr val="314864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0" name="Body Level One…"/>
          <p:cNvSpPr txBox="1"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368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marL="8128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marL="1257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marL="17018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marL="2146300" indent="-368300">
              <a:lnSpc>
                <a:spcPct val="90000"/>
              </a:lnSpc>
              <a:spcBef>
                <a:spcPts val="3800"/>
              </a:spcBef>
              <a:buClr>
                <a:srgbClr val="5C86B9"/>
              </a:buClr>
              <a:buSzPct val="50000"/>
              <a:buChar char="✤"/>
              <a:defRPr sz="3000">
                <a:solidFill>
                  <a:srgbClr val="000000"/>
                </a:solidFill>
                <a:latin typeface="Palatino"/>
                <a:ea typeface="Palatino"/>
                <a:cs typeface="Palatino"/>
                <a:sym typeface="Palatino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lide Number"/>
          <p:cNvSpPr txBox="1"/>
          <p:nvPr>
            <p:ph type="sldNum" sz="quarter" idx="2"/>
          </p:nvPr>
        </p:nvSpPr>
        <p:spPr>
          <a:xfrm>
            <a:off x="12331700" y="9220200"/>
            <a:ext cx="317500" cy="355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14864"/>
                </a:solidFill>
                <a:latin typeface="Palatino"/>
                <a:ea typeface="Palatino"/>
                <a:cs typeface="Palatino"/>
                <a:sym typeface="Palatino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Image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2286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4572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6858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91440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Image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Image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Image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Image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22860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45720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68580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91440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Relationship Id="rId3" Type="http://schemas.openxmlformats.org/officeDocument/2006/relationships/image" Target="../media/image9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9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Gravitational lensing…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t>Gravitational lensing</a:t>
            </a:r>
          </a:p>
          <a:p>
            <a:pPr algn="r">
              <a:defRPr sz="6400"/>
            </a:pPr>
            <a:r>
              <a:t>6 -  derivation of the properties of a lens</a:t>
            </a:r>
          </a:p>
        </p:txBody>
      </p:sp>
      <p:sp>
        <p:nvSpPr>
          <p:cNvPr id="142" name="Massimo Meneghetti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 algn="r"/>
            <a:r>
              <a:t>Massimo Meneghetti</a:t>
            </a:r>
          </a:p>
          <a:p>
            <a:pPr algn="r"/>
            <a:r>
              <a:t>AA 2017-2018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9" name="critical 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critical lines</a:t>
            </a:r>
          </a:p>
        </p:txBody>
      </p:sp>
      <p:pic>
        <p:nvPicPr>
          <p:cNvPr id="22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02446" y="1701799"/>
            <a:ext cx="2946401" cy="135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11300" y="3314699"/>
            <a:ext cx="9982201" cy="595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Maps of detA and of the eigenvalues of A"/>
          <p:cNvSpPr txBox="1"/>
          <p:nvPr/>
        </p:nvSpPr>
        <p:spPr>
          <a:xfrm>
            <a:off x="9767424" y="3876830"/>
            <a:ext cx="294640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Maps of detA and of the eigenvalues of A </a:t>
            </a:r>
          </a:p>
        </p:txBody>
      </p:sp>
      <p:sp>
        <p:nvSpPr>
          <p:cNvPr id="223" name="Line"/>
          <p:cNvSpPr/>
          <p:nvPr/>
        </p:nvSpPr>
        <p:spPr>
          <a:xfrm flipH="1">
            <a:off x="7983461" y="4303224"/>
            <a:ext cx="1562905" cy="167222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4" name="Oval"/>
          <p:cNvSpPr/>
          <p:nvPr/>
        </p:nvSpPr>
        <p:spPr>
          <a:xfrm>
            <a:off x="886670" y="3486479"/>
            <a:ext cx="7005962" cy="2330104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5" name="0-level contours"/>
          <p:cNvSpPr txBox="1"/>
          <p:nvPr/>
        </p:nvSpPr>
        <p:spPr>
          <a:xfrm>
            <a:off x="9302795" y="5943007"/>
            <a:ext cx="27437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0-level contours</a:t>
            </a:r>
          </a:p>
        </p:txBody>
      </p:sp>
      <p:sp>
        <p:nvSpPr>
          <p:cNvPr id="226" name="Line"/>
          <p:cNvSpPr/>
          <p:nvPr/>
        </p:nvSpPr>
        <p:spPr>
          <a:xfrm flipH="1">
            <a:off x="7649534" y="6227191"/>
            <a:ext cx="1562905" cy="167222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7" name="Oval"/>
          <p:cNvSpPr/>
          <p:nvPr/>
        </p:nvSpPr>
        <p:spPr>
          <a:xfrm>
            <a:off x="1231217" y="6092268"/>
            <a:ext cx="6316613" cy="698501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8" name="Oval"/>
          <p:cNvSpPr/>
          <p:nvPr/>
        </p:nvSpPr>
        <p:spPr>
          <a:xfrm>
            <a:off x="1231344" y="7056685"/>
            <a:ext cx="6316613" cy="698501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29" name="Oval"/>
          <p:cNvSpPr/>
          <p:nvPr/>
        </p:nvSpPr>
        <p:spPr>
          <a:xfrm>
            <a:off x="1231344" y="8021101"/>
            <a:ext cx="6316613" cy="698501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0" name="Line"/>
          <p:cNvSpPr/>
          <p:nvPr/>
        </p:nvSpPr>
        <p:spPr>
          <a:xfrm flipH="1">
            <a:off x="7649534" y="6414625"/>
            <a:ext cx="1557647" cy="938121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1" name="Line"/>
          <p:cNvSpPr/>
          <p:nvPr/>
        </p:nvSpPr>
        <p:spPr>
          <a:xfrm flipH="1">
            <a:off x="7554341" y="6412761"/>
            <a:ext cx="1745662" cy="1745662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after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6"/>
      <p:bldP build="whole" bldLvl="1" animBg="1" rev="0" advAuto="0" spid="225" grpId="4"/>
      <p:bldP build="whole" bldLvl="1" animBg="1" rev="0" advAuto="0" spid="226" grpId="5"/>
      <p:bldP build="whole" bldLvl="1" animBg="1" rev="0" advAuto="0" spid="224" grpId="3"/>
      <p:bldP build="whole" bldLvl="1" animBg="1" rev="0" advAuto="0" spid="229" grpId="8"/>
      <p:bldP build="whole" bldLvl="1" animBg="1" rev="0" advAuto="0" spid="230" grpId="9"/>
      <p:bldP build="whole" bldLvl="1" animBg="1" rev="0" advAuto="0" spid="222" grpId="1"/>
      <p:bldP build="whole" bldLvl="1" animBg="1" rev="0" advAuto="0" spid="228" grpId="7"/>
      <p:bldP build="whole" bldLvl="1" animBg="1" rev="0" advAuto="0" spid="231" grpId="10"/>
      <p:bldP build="whole" bldLvl="1" animBg="1" rev="0" advAuto="0" spid="223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4" name="critical lin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critical lines</a:t>
            </a:r>
          </a:p>
        </p:txBody>
      </p:sp>
      <p:pic>
        <p:nvPicPr>
          <p:cNvPr id="23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304484"/>
            <a:ext cx="13004801" cy="4037385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tangential"/>
          <p:cNvSpPr txBox="1"/>
          <p:nvPr/>
        </p:nvSpPr>
        <p:spPr>
          <a:xfrm>
            <a:off x="1259808" y="7708466"/>
            <a:ext cx="165968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tangential </a:t>
            </a:r>
          </a:p>
        </p:txBody>
      </p:sp>
      <p:sp>
        <p:nvSpPr>
          <p:cNvPr id="237" name="radial"/>
          <p:cNvSpPr txBox="1"/>
          <p:nvPr/>
        </p:nvSpPr>
        <p:spPr>
          <a:xfrm>
            <a:off x="5856800" y="7708466"/>
            <a:ext cx="105146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radial </a:t>
            </a:r>
          </a:p>
        </p:txBody>
      </p:sp>
      <p:sp>
        <p:nvSpPr>
          <p:cNvPr id="238" name="both"/>
          <p:cNvSpPr txBox="1"/>
          <p:nvPr/>
        </p:nvSpPr>
        <p:spPr>
          <a:xfrm>
            <a:off x="10689054" y="7708466"/>
            <a:ext cx="83807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both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animationmacs0416_gbc_highres.mp4" descr="animationmacs0416_gbc_highres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-573219" y="58764"/>
            <a:ext cx="13863212" cy="69316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92650" y="7542259"/>
            <a:ext cx="3619500" cy="965201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multiple images of two different sources at different redshift constrain the “family ratio”"/>
          <p:cNvSpPr txBox="1"/>
          <p:nvPr/>
        </p:nvSpPr>
        <p:spPr>
          <a:xfrm>
            <a:off x="1304296" y="7115002"/>
            <a:ext cx="103962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pc="0" sz="2133"/>
            </a:lvl1pPr>
          </a:lstStyle>
          <a:p>
            <a:pPr/>
            <a:r>
              <a:t>multiple images of two different sources at different redshift constrain the “family ratio”</a:t>
            </a:r>
          </a:p>
        </p:txBody>
      </p:sp>
      <p:sp>
        <p:nvSpPr>
          <p:cNvPr id="243" name="which in turn depends on cosmological parameters (Soucail et al. 2004; Jullo et al. 2010)"/>
          <p:cNvSpPr txBox="1"/>
          <p:nvPr/>
        </p:nvSpPr>
        <p:spPr>
          <a:xfrm>
            <a:off x="1304296" y="8420289"/>
            <a:ext cx="103962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lnSpc>
                <a:spcPts val="4000"/>
              </a:lnSpc>
              <a:spcBef>
                <a:spcPts val="1200"/>
              </a:spcBef>
              <a:defRPr spc="0" sz="2133"/>
            </a:lvl1pPr>
          </a:lstStyle>
          <a:p>
            <a:pPr/>
            <a:r>
              <a:t>which in turn depends on cosmological parameters (Soucail et al. 2004; Jullo et al. 2010)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000" fill="hold"/>
                                        <p:tgtEl>
                                          <p:spTgt spid="2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6" name="redshift dependenc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redshift dependence</a:t>
            </a:r>
          </a:p>
        </p:txBody>
      </p:sp>
      <p:pic>
        <p:nvPicPr>
          <p:cNvPr id="2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176" y="1701800"/>
            <a:ext cx="9845668" cy="7867593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cosmological model and angular diameter distances for each source redshift"/>
          <p:cNvSpPr txBox="1"/>
          <p:nvPr/>
        </p:nvSpPr>
        <p:spPr>
          <a:xfrm>
            <a:off x="9689003" y="317499"/>
            <a:ext cx="2946401" cy="2514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cosmological model and angular diameter distances for each source redshift</a:t>
            </a:r>
          </a:p>
        </p:txBody>
      </p:sp>
      <p:sp>
        <p:nvSpPr>
          <p:cNvPr id="249" name="Oval"/>
          <p:cNvSpPr/>
          <p:nvPr/>
        </p:nvSpPr>
        <p:spPr>
          <a:xfrm>
            <a:off x="10970" y="1357371"/>
            <a:ext cx="10032160" cy="4589914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0" name="Update convergence and shear for each redshift of the source"/>
          <p:cNvSpPr txBox="1"/>
          <p:nvPr/>
        </p:nvSpPr>
        <p:spPr>
          <a:xfrm>
            <a:off x="9689003" y="4619596"/>
            <a:ext cx="2946401" cy="203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Update convergence and shear for each redshift of the source</a:t>
            </a:r>
          </a:p>
        </p:txBody>
      </p:sp>
      <p:sp>
        <p:nvSpPr>
          <p:cNvPr id="251" name="Line"/>
          <p:cNvSpPr/>
          <p:nvPr/>
        </p:nvSpPr>
        <p:spPr>
          <a:xfrm flipH="1">
            <a:off x="8727592" y="6030517"/>
            <a:ext cx="831844" cy="515726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52" name="Oval"/>
          <p:cNvSpPr/>
          <p:nvPr/>
        </p:nvSpPr>
        <p:spPr>
          <a:xfrm>
            <a:off x="305222" y="6315988"/>
            <a:ext cx="10032161" cy="2921817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whole" bldLvl="1" animBg="1" rev="0" advAuto="0" spid="250" grpId="3"/>
      <p:bldP build="whole" bldLvl="1" animBg="1" rev="0" advAuto="0" spid="251" grpId="4"/>
      <p:bldP build="whole" bldLvl="1" animBg="1" rev="0" advAuto="0" spid="248" grpId="1"/>
      <p:bldP build="whole" bldLvl="1" animBg="1" rev="0" advAuto="0" spid="252" grpId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5" name="redshift dependence"/>
          <p:cNvSpPr txBox="1"/>
          <p:nvPr>
            <p:ph type="title"/>
          </p:nvPr>
        </p:nvSpPr>
        <p:spPr>
          <a:xfrm>
            <a:off x="571500" y="717550"/>
            <a:ext cx="11861800" cy="723901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redshift dependence</a:t>
            </a:r>
          </a:p>
        </p:txBody>
      </p:sp>
      <p:pic>
        <p:nvPicPr>
          <p:cNvPr id="25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4350" y="2797982"/>
            <a:ext cx="11976101" cy="558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9" name="caustics"/>
          <p:cNvSpPr txBox="1"/>
          <p:nvPr>
            <p:ph type="title"/>
          </p:nvPr>
        </p:nvSpPr>
        <p:spPr>
          <a:xfrm>
            <a:off x="571500" y="717550"/>
            <a:ext cx="11861800" cy="723900"/>
          </a:xfrm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caustics</a:t>
            </a:r>
          </a:p>
        </p:txBody>
      </p:sp>
      <p:pic>
        <p:nvPicPr>
          <p:cNvPr id="26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2049" y="3035644"/>
            <a:ext cx="3060701" cy="10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points on the caustics"/>
          <p:cNvSpPr txBox="1"/>
          <p:nvPr/>
        </p:nvSpPr>
        <p:spPr>
          <a:xfrm>
            <a:off x="2370771" y="5645839"/>
            <a:ext cx="313248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points on the caustics</a:t>
            </a:r>
          </a:p>
        </p:txBody>
      </p:sp>
      <p:sp>
        <p:nvSpPr>
          <p:cNvPr id="262" name="Line"/>
          <p:cNvSpPr/>
          <p:nvPr/>
        </p:nvSpPr>
        <p:spPr>
          <a:xfrm flipV="1">
            <a:off x="4397875" y="4020699"/>
            <a:ext cx="833785" cy="1706808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3" name="points on the critical lines"/>
          <p:cNvSpPr txBox="1"/>
          <p:nvPr/>
        </p:nvSpPr>
        <p:spPr>
          <a:xfrm>
            <a:off x="4732767" y="6779240"/>
            <a:ext cx="375979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points on the critical lines</a:t>
            </a:r>
          </a:p>
        </p:txBody>
      </p:sp>
      <p:sp>
        <p:nvSpPr>
          <p:cNvPr id="264" name="Line"/>
          <p:cNvSpPr/>
          <p:nvPr/>
        </p:nvSpPr>
        <p:spPr>
          <a:xfrm flipH="1" flipV="1">
            <a:off x="6271118" y="3920400"/>
            <a:ext cx="488754" cy="2940508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65" name="deflection angle at the positions of the critical points"/>
          <p:cNvSpPr txBox="1"/>
          <p:nvPr/>
        </p:nvSpPr>
        <p:spPr>
          <a:xfrm>
            <a:off x="8663181" y="4724520"/>
            <a:ext cx="347219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deflection angle at the positions of the critical points</a:t>
            </a:r>
          </a:p>
        </p:txBody>
      </p:sp>
      <p:sp>
        <p:nvSpPr>
          <p:cNvPr id="266" name="Line"/>
          <p:cNvSpPr/>
          <p:nvPr/>
        </p:nvSpPr>
        <p:spPr>
          <a:xfrm flipH="1" flipV="1">
            <a:off x="7370018" y="3860155"/>
            <a:ext cx="1151501" cy="1006123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27" y="25400"/>
            <a:ext cx="12537057" cy="9753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Rectangle"/>
          <p:cNvSpPr/>
          <p:nvPr/>
        </p:nvSpPr>
        <p:spPr>
          <a:xfrm>
            <a:off x="155744" y="301711"/>
            <a:ext cx="10787981" cy="1601196"/>
          </a:xfrm>
          <a:prstGeom prst="rect">
            <a:avLst/>
          </a:prstGeom>
          <a:solidFill>
            <a:srgbClr val="E7DE03">
              <a:alpha val="3862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0" name="save the 0-level contours in an object and extract the path of each of them"/>
          <p:cNvSpPr txBox="1"/>
          <p:nvPr/>
        </p:nvSpPr>
        <p:spPr>
          <a:xfrm>
            <a:off x="7062955" y="1840963"/>
            <a:ext cx="4819951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save the 0-level contours in an object and extract the path of each of them</a:t>
            </a:r>
          </a:p>
        </p:txBody>
      </p:sp>
      <p:sp>
        <p:nvSpPr>
          <p:cNvPr id="271" name="Rectangle"/>
          <p:cNvSpPr/>
          <p:nvPr/>
        </p:nvSpPr>
        <p:spPr>
          <a:xfrm>
            <a:off x="536744" y="3857711"/>
            <a:ext cx="5968720" cy="2038178"/>
          </a:xfrm>
          <a:prstGeom prst="rect">
            <a:avLst/>
          </a:prstGeom>
          <a:solidFill>
            <a:srgbClr val="E7DE03">
              <a:alpha val="3862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2" name="make a list of the points in each path"/>
          <p:cNvSpPr txBox="1"/>
          <p:nvPr/>
        </p:nvSpPr>
        <p:spPr>
          <a:xfrm>
            <a:off x="7062955" y="4368800"/>
            <a:ext cx="4819951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make a list of the points in each path</a:t>
            </a:r>
          </a:p>
        </p:txBody>
      </p:sp>
      <p:sp>
        <p:nvSpPr>
          <p:cNvPr id="273" name="Rectangle"/>
          <p:cNvSpPr/>
          <p:nvPr/>
        </p:nvSpPr>
        <p:spPr>
          <a:xfrm>
            <a:off x="867074" y="6534819"/>
            <a:ext cx="5968721" cy="618230"/>
          </a:xfrm>
          <a:prstGeom prst="rect">
            <a:avLst/>
          </a:prstGeom>
          <a:solidFill>
            <a:srgbClr val="E7DE03">
              <a:alpha val="3862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4" name="calculate deflection angles at each critical point"/>
          <p:cNvSpPr txBox="1"/>
          <p:nvPr/>
        </p:nvSpPr>
        <p:spPr>
          <a:xfrm>
            <a:off x="7062955" y="6414036"/>
            <a:ext cx="559833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calculate deflection angles at each critical point</a:t>
            </a:r>
          </a:p>
        </p:txBody>
      </p:sp>
      <p:sp>
        <p:nvSpPr>
          <p:cNvPr id="275" name="Rectangle"/>
          <p:cNvSpPr/>
          <p:nvPr/>
        </p:nvSpPr>
        <p:spPr>
          <a:xfrm>
            <a:off x="994074" y="7550819"/>
            <a:ext cx="2095770" cy="618230"/>
          </a:xfrm>
          <a:prstGeom prst="rect">
            <a:avLst/>
          </a:prstGeom>
          <a:solidFill>
            <a:srgbClr val="E7DE03">
              <a:alpha val="3862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76" name="apply lens equation"/>
          <p:cNvSpPr txBox="1"/>
          <p:nvPr/>
        </p:nvSpPr>
        <p:spPr>
          <a:xfrm>
            <a:off x="3883207" y="7567833"/>
            <a:ext cx="559833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apply lens equation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6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5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9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4"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Class="entr" nodeType="after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  <p:bldP build="whole" bldLvl="1" animBg="1" rev="0" advAuto="0" spid="276" grpId="8"/>
      <p:bldP build="whole" bldLvl="1" animBg="1" rev="0" advAuto="0" spid="275" grpId="7"/>
      <p:bldP build="whole" bldLvl="1" animBg="1" rev="0" advAuto="0" spid="271" grpId="3"/>
      <p:bldP build="whole" bldLvl="1" animBg="1" rev="0" advAuto="0" spid="270" grpId="2"/>
      <p:bldP build="whole" bldLvl="1" animBg="1" rev="0" advAuto="0" spid="272" grpId="4"/>
      <p:bldP build="whole" bldLvl="1" animBg="1" rev="0" advAuto="0" spid="274" grpId="6"/>
      <p:bldP build="whole" bldLvl="1" animBg="1" rev="0" advAuto="0" spid="273" grpId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18407"/>
            <a:ext cx="13004801" cy="5786767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critical lines"/>
          <p:cNvSpPr txBox="1"/>
          <p:nvPr/>
        </p:nvSpPr>
        <p:spPr>
          <a:xfrm>
            <a:off x="2423052" y="8492675"/>
            <a:ext cx="18441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critical lines</a:t>
            </a:r>
          </a:p>
        </p:txBody>
      </p:sp>
      <p:sp>
        <p:nvSpPr>
          <p:cNvPr id="280" name="caustics"/>
          <p:cNvSpPr txBox="1"/>
          <p:nvPr/>
        </p:nvSpPr>
        <p:spPr>
          <a:xfrm>
            <a:off x="9333460" y="8492675"/>
            <a:ext cx="1216842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caustics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3" name="flex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flexion</a:t>
            </a:r>
          </a:p>
        </p:txBody>
      </p:sp>
      <p:pic>
        <p:nvPicPr>
          <p:cNvPr id="2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79949" y="1930661"/>
            <a:ext cx="3644901" cy="97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79850" y="4279900"/>
            <a:ext cx="5245100" cy="1193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4232" y="438150"/>
            <a:ext cx="9067801" cy="8877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8" name="spin 1"/>
          <p:cNvSpPr txBox="1"/>
          <p:nvPr/>
        </p:nvSpPr>
        <p:spPr>
          <a:xfrm>
            <a:off x="10448124" y="2441195"/>
            <a:ext cx="98400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spin 1</a:t>
            </a:r>
          </a:p>
        </p:txBody>
      </p:sp>
      <p:sp>
        <p:nvSpPr>
          <p:cNvPr id="289" name="spin 3"/>
          <p:cNvSpPr txBox="1"/>
          <p:nvPr/>
        </p:nvSpPr>
        <p:spPr>
          <a:xfrm>
            <a:off x="10448124" y="6711433"/>
            <a:ext cx="98400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spin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5" name="calculation of the lensing potential (algorithm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calculation of the lensing potential (algorithm)</a:t>
            </a:r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93046" y="4481479"/>
            <a:ext cx="3189831" cy="790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18350" y="6002317"/>
            <a:ext cx="4481794" cy="933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21550" y="1688843"/>
            <a:ext cx="2932823" cy="12639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77100" y="7502458"/>
            <a:ext cx="3495204" cy="1451342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The Laplacian of the lensing potential is  twice the convergence:"/>
          <p:cNvSpPr txBox="1"/>
          <p:nvPr/>
        </p:nvSpPr>
        <p:spPr>
          <a:xfrm>
            <a:off x="667625" y="1787396"/>
            <a:ext cx="5979683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Laplacian of the lensing potential is  twice the convergence:</a:t>
            </a:r>
          </a:p>
        </p:txBody>
      </p:sp>
      <p:sp>
        <p:nvSpPr>
          <p:cNvPr id="151" name="The solution of this problem (Poisson equation on the plane) can be found in Fourier space:"/>
          <p:cNvSpPr txBox="1"/>
          <p:nvPr/>
        </p:nvSpPr>
        <p:spPr>
          <a:xfrm>
            <a:off x="667625" y="3070096"/>
            <a:ext cx="11669550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The solution of this problem (Poisson equation on the plane) can be found in Fourier space:</a:t>
            </a:r>
          </a:p>
        </p:txBody>
      </p:sp>
      <p:sp>
        <p:nvSpPr>
          <p:cNvPr id="152" name="Laplace operator in Fourier space:"/>
          <p:cNvSpPr txBox="1"/>
          <p:nvPr/>
        </p:nvSpPr>
        <p:spPr>
          <a:xfrm>
            <a:off x="680325" y="4584699"/>
            <a:ext cx="55985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Laplace operator in Fourier space:</a:t>
            </a:r>
          </a:p>
        </p:txBody>
      </p:sp>
      <p:sp>
        <p:nvSpPr>
          <p:cNvPr id="153" name="Rewrite the Eq. above in Fourier space"/>
          <p:cNvSpPr txBox="1"/>
          <p:nvPr/>
        </p:nvSpPr>
        <p:spPr>
          <a:xfrm>
            <a:off x="680325" y="6177071"/>
            <a:ext cx="559855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Rewrite the Eq. above in Fourier space</a:t>
            </a:r>
          </a:p>
        </p:txBody>
      </p:sp>
      <p:sp>
        <p:nvSpPr>
          <p:cNvPr id="154" name="Find the Fourier transform of the potential from the Fourier transform of the convergence"/>
          <p:cNvSpPr txBox="1"/>
          <p:nvPr/>
        </p:nvSpPr>
        <p:spPr>
          <a:xfrm>
            <a:off x="680325" y="7453429"/>
            <a:ext cx="5954282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Find the Fourier transform of the potential from the Fourier transform of the convergence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2" name="lens distortions up to 2nd or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lens distortions up to 2nd order</a:t>
            </a:r>
          </a:p>
        </p:txBody>
      </p:sp>
      <p:pic>
        <p:nvPicPr>
          <p:cNvPr id="2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7468" y="1929894"/>
            <a:ext cx="4919010" cy="117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2660" y="3432131"/>
            <a:ext cx="4268626" cy="958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69296" y="4879389"/>
            <a:ext cx="7623574" cy="335403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Lens equation including 2nd order terms"/>
          <p:cNvSpPr txBox="1"/>
          <p:nvPr/>
        </p:nvSpPr>
        <p:spPr>
          <a:xfrm>
            <a:off x="449459" y="2871494"/>
            <a:ext cx="594258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Lens equation including 2nd order terms</a:t>
            </a:r>
          </a:p>
        </p:txBody>
      </p:sp>
      <p:sp>
        <p:nvSpPr>
          <p:cNvPr id="297" name="Elements of Dijk"/>
          <p:cNvSpPr txBox="1"/>
          <p:nvPr/>
        </p:nvSpPr>
        <p:spPr>
          <a:xfrm>
            <a:off x="1476895" y="6435944"/>
            <a:ext cx="3887713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Elements of D</a:t>
            </a:r>
            <a:r>
              <a:rPr baseline="-5999"/>
              <a:t>ijk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0" name="lens distortions up to 2nd or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lens distortions up to 2nd order</a:t>
            </a:r>
          </a:p>
        </p:txBody>
      </p:sp>
      <p:pic>
        <p:nvPicPr>
          <p:cNvPr id="30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4337" y="2411900"/>
            <a:ext cx="8676126" cy="2135800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After some math:"/>
          <p:cNvSpPr txBox="1"/>
          <p:nvPr/>
        </p:nvSpPr>
        <p:spPr>
          <a:xfrm>
            <a:off x="5217867" y="1714720"/>
            <a:ext cx="256906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After some math:</a:t>
            </a:r>
          </a:p>
        </p:txBody>
      </p:sp>
      <p:sp>
        <p:nvSpPr>
          <p:cNvPr id="303" name="These equations allow us to perform ray-tracing: we can apply them to the coordinates of the points on a grid covering the lens plane and find the arrival positions of the source plane (well…only to second order approximation!)"/>
          <p:cNvSpPr txBox="1"/>
          <p:nvPr/>
        </p:nvSpPr>
        <p:spPr>
          <a:xfrm>
            <a:off x="600402" y="4858589"/>
            <a:ext cx="1202225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22" sz="2300"/>
            </a:lvl1pPr>
          </a:lstStyle>
          <a:p>
            <a:pPr/>
            <a:r>
              <a:t>These equations allow us to perform ray-tracing: we can apply them to the coordinates of the points on a grid covering the lens plane and find the arrival positions of the source plane (well…only to second order approximation!)</a:t>
            </a:r>
          </a:p>
        </p:txBody>
      </p:sp>
      <p:pic>
        <p:nvPicPr>
          <p:cNvPr id="30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73411" y="6175699"/>
            <a:ext cx="7291163" cy="3597433"/>
          </a:xfrm>
          <a:prstGeom prst="rect">
            <a:avLst/>
          </a:prstGeom>
          <a:ln w="12700">
            <a:miter lim="400000"/>
          </a:ln>
        </p:spPr>
      </p:pic>
      <p:sp>
        <p:nvSpPr>
          <p:cNvPr id="305" name="Oval"/>
          <p:cNvSpPr/>
          <p:nvPr/>
        </p:nvSpPr>
        <p:spPr>
          <a:xfrm>
            <a:off x="7289200" y="7098383"/>
            <a:ext cx="1651281" cy="1498065"/>
          </a:xfrm>
          <a:prstGeom prst="ellipse">
            <a:avLst/>
          </a:prstGeom>
          <a:solidFill>
            <a:schemeClr val="accent5">
              <a:satOff val="7361"/>
              <a:lumOff val="7535"/>
              <a:alpha val="5646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6" name="Rectangle"/>
          <p:cNvSpPr/>
          <p:nvPr/>
        </p:nvSpPr>
        <p:spPr>
          <a:xfrm rot="18900000">
            <a:off x="6860948" y="7743135"/>
            <a:ext cx="2507785" cy="208561"/>
          </a:xfrm>
          <a:prstGeom prst="rect">
            <a:avLst/>
          </a:prstGeom>
          <a:solidFill>
            <a:schemeClr val="accent5">
              <a:satOff val="7361"/>
              <a:lumOff val="7535"/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7" name="Rectangle"/>
          <p:cNvSpPr/>
          <p:nvPr/>
        </p:nvSpPr>
        <p:spPr>
          <a:xfrm rot="13500000">
            <a:off x="6860948" y="7743135"/>
            <a:ext cx="2507785" cy="208561"/>
          </a:xfrm>
          <a:prstGeom prst="rect">
            <a:avLst/>
          </a:prstGeom>
          <a:solidFill>
            <a:schemeClr val="accent5">
              <a:satOff val="7361"/>
              <a:lumOff val="7535"/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08" name="deflection angle varies too rapidly for these rays to apply 2nd order lens equation"/>
          <p:cNvSpPr txBox="1"/>
          <p:nvPr/>
        </p:nvSpPr>
        <p:spPr>
          <a:xfrm>
            <a:off x="9795133" y="7301315"/>
            <a:ext cx="3184879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pc="19" sz="1900"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deflection angle varies too rapidly for these rays to apply 2nd order lens equation</a:t>
            </a:r>
          </a:p>
        </p:txBody>
      </p:sp>
      <p:sp>
        <p:nvSpPr>
          <p:cNvPr id="309" name="Line"/>
          <p:cNvSpPr/>
          <p:nvPr/>
        </p:nvSpPr>
        <p:spPr>
          <a:xfrm flipH="1">
            <a:off x="8964004" y="7888959"/>
            <a:ext cx="807606" cy="1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Class="entr" nodeType="after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6" grpId="3"/>
      <p:bldP build="whole" bldLvl="1" animBg="1" rev="0" advAuto="0" spid="305" grpId="1"/>
      <p:bldP build="whole" bldLvl="1" animBg="1" rev="0" advAuto="0" spid="308" grpId="4"/>
      <p:bldP build="whole" bldLvl="1" animBg="1" rev="0" advAuto="0" spid="307" grpId="2"/>
      <p:bldP build="whole" bldLvl="1" animBg="1" rev="0" advAuto="0" spid="309" grpId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12" name="lens distortions up to 2nd ord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lens distortions up to 2nd order</a:t>
            </a:r>
          </a:p>
        </p:txBody>
      </p:sp>
      <p:sp>
        <p:nvSpPr>
          <p:cNvPr id="313" name="If we place a source on the source plane, we can use this technique to reconstruct its distorted images. We make use of the conservation of the surface brightness:"/>
          <p:cNvSpPr txBox="1"/>
          <p:nvPr/>
        </p:nvSpPr>
        <p:spPr>
          <a:xfrm>
            <a:off x="640426" y="2256536"/>
            <a:ext cx="1172394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If we place a source on the source plane, we can use this technique to reconstruct its distorted images. We make use of the conservation of the surface brightness:</a:t>
            </a:r>
          </a:p>
        </p:txBody>
      </p:sp>
      <p:pic>
        <p:nvPicPr>
          <p:cNvPr id="3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71950" y="3978131"/>
            <a:ext cx="46609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48784" y="4944698"/>
            <a:ext cx="9654511" cy="4763500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Circle"/>
          <p:cNvSpPr/>
          <p:nvPr/>
        </p:nvSpPr>
        <p:spPr>
          <a:xfrm>
            <a:off x="9958357" y="5757937"/>
            <a:ext cx="392092" cy="392093"/>
          </a:xfrm>
          <a:prstGeom prst="ellipse">
            <a:avLst/>
          </a:prstGeom>
          <a:gradFill>
            <a:gsLst>
              <a:gs pos="11747">
                <a:schemeClr val="accent3">
                  <a:alpha val="78001"/>
                </a:schemeClr>
              </a:gs>
              <a:gs pos="45683">
                <a:schemeClr val="accent3">
                  <a:hueOff val="278599"/>
                  <a:satOff val="19149"/>
                  <a:lumOff val="6862"/>
                  <a:alpha val="78001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7" name="source"/>
          <p:cNvSpPr txBox="1"/>
          <p:nvPr/>
        </p:nvSpPr>
        <p:spPr>
          <a:xfrm>
            <a:off x="11127772" y="4132072"/>
            <a:ext cx="996856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source</a:t>
            </a:r>
          </a:p>
        </p:txBody>
      </p:sp>
      <p:sp>
        <p:nvSpPr>
          <p:cNvPr id="318" name="Line"/>
          <p:cNvSpPr/>
          <p:nvPr/>
        </p:nvSpPr>
        <p:spPr>
          <a:xfrm flipH="1">
            <a:off x="10487595" y="4688380"/>
            <a:ext cx="986900" cy="1154060"/>
          </a:xfrm>
          <a:prstGeom prst="line">
            <a:avLst/>
          </a:prstGeom>
          <a:ln w="25400">
            <a:solidFill>
              <a:srgbClr val="747676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319" name="Oval"/>
          <p:cNvSpPr/>
          <p:nvPr/>
        </p:nvSpPr>
        <p:spPr>
          <a:xfrm rot="18943995">
            <a:off x="5479579" y="5280902"/>
            <a:ext cx="380885" cy="571501"/>
          </a:xfrm>
          <a:prstGeom prst="ellipse">
            <a:avLst/>
          </a:prstGeom>
          <a:gradFill>
            <a:gsLst>
              <a:gs pos="11747">
                <a:schemeClr val="accent3">
                  <a:alpha val="78001"/>
                </a:schemeClr>
              </a:gs>
              <a:gs pos="45683">
                <a:schemeClr val="accent3">
                  <a:hueOff val="278599"/>
                  <a:satOff val="19149"/>
                  <a:lumOff val="6862"/>
                  <a:alpha val="78001"/>
                </a:schemeClr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cxnSp>
        <p:nvCxnSpPr>
          <p:cNvPr id="320" name="Connection Line"/>
          <p:cNvCxnSpPr>
            <a:stCxn id="319" idx="0"/>
            <a:endCxn id="316" idx="0"/>
          </p:cNvCxnSpPr>
          <p:nvPr/>
        </p:nvCxnSpPr>
        <p:spPr>
          <a:xfrm>
            <a:off x="5670021" y="5566652"/>
            <a:ext cx="4484383" cy="387332"/>
          </a:xfrm>
          <a:prstGeom prst="straightConnector1">
            <a:avLst/>
          </a:prstGeom>
          <a:ln w="25400">
            <a:solidFill>
              <a:srgbClr val="747676"/>
            </a:solidFill>
            <a:miter lim="400000"/>
            <a:headEnd type="triangle"/>
          </a:ln>
        </p:spPr>
      </p:cxn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Class="entr" nodeType="after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  <p:bldP build="whole" bldLvl="1" animBg="1" rev="0" advAuto="0" spid="319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23" name="shear and flexion distor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shear and flexion distortions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240189"/>
            <a:ext cx="13004801" cy="66151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7" name="python implementation (see also notebook 5_2018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python implementation (see also notebook 5_2018)</a:t>
            </a:r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1499" y="2153255"/>
            <a:ext cx="11861801" cy="583118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Wave vectors from size of the convergence map"/>
          <p:cNvSpPr txBox="1"/>
          <p:nvPr/>
        </p:nvSpPr>
        <p:spPr>
          <a:xfrm>
            <a:off x="5125325" y="1508427"/>
            <a:ext cx="67705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Wave vectors from size of the convergence map </a:t>
            </a:r>
          </a:p>
        </p:txBody>
      </p:sp>
      <p:sp>
        <p:nvSpPr>
          <p:cNvPr id="160" name="Line"/>
          <p:cNvSpPr/>
          <p:nvPr/>
        </p:nvSpPr>
        <p:spPr>
          <a:xfrm>
            <a:off x="7754540" y="2033785"/>
            <a:ext cx="714921" cy="714921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1" name="Oval"/>
          <p:cNvSpPr/>
          <p:nvPr/>
        </p:nvSpPr>
        <p:spPr>
          <a:xfrm>
            <a:off x="5670550" y="2819400"/>
            <a:ext cx="6390928" cy="1270000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2" name="FT of the convergence"/>
          <p:cNvSpPr txBox="1"/>
          <p:nvPr/>
        </p:nvSpPr>
        <p:spPr>
          <a:xfrm>
            <a:off x="7233525" y="4584699"/>
            <a:ext cx="3159487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FT of the convergence</a:t>
            </a:r>
          </a:p>
        </p:txBody>
      </p:sp>
      <p:sp>
        <p:nvSpPr>
          <p:cNvPr id="163" name="Line"/>
          <p:cNvSpPr/>
          <p:nvPr/>
        </p:nvSpPr>
        <p:spPr>
          <a:xfrm flipH="1">
            <a:off x="7548117" y="5119886"/>
            <a:ext cx="609503" cy="351432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4" name="Oval"/>
          <p:cNvSpPr/>
          <p:nvPr/>
        </p:nvSpPr>
        <p:spPr>
          <a:xfrm>
            <a:off x="1259085" y="5473700"/>
            <a:ext cx="6357393" cy="591741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5" name="FT of the Laplacian"/>
          <p:cNvSpPr txBox="1"/>
          <p:nvPr/>
        </p:nvSpPr>
        <p:spPr>
          <a:xfrm>
            <a:off x="9011525" y="5346699"/>
            <a:ext cx="2881855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FT of the Laplacian</a:t>
            </a:r>
          </a:p>
        </p:txBody>
      </p:sp>
      <p:sp>
        <p:nvSpPr>
          <p:cNvPr id="166" name="Line"/>
          <p:cNvSpPr/>
          <p:nvPr/>
        </p:nvSpPr>
        <p:spPr>
          <a:xfrm flipH="1">
            <a:off x="9326117" y="5881886"/>
            <a:ext cx="609503" cy="351432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7" name="Oval"/>
          <p:cNvSpPr/>
          <p:nvPr/>
        </p:nvSpPr>
        <p:spPr>
          <a:xfrm>
            <a:off x="2978149" y="6249541"/>
            <a:ext cx="6390929" cy="558801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68" name="IFT to get the potential"/>
          <p:cNvSpPr txBox="1"/>
          <p:nvPr/>
        </p:nvSpPr>
        <p:spPr>
          <a:xfrm>
            <a:off x="7614525" y="8305800"/>
            <a:ext cx="340212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IFT to get the potential</a:t>
            </a:r>
          </a:p>
        </p:txBody>
      </p:sp>
      <p:sp>
        <p:nvSpPr>
          <p:cNvPr id="169" name="Line"/>
          <p:cNvSpPr/>
          <p:nvPr/>
        </p:nvSpPr>
        <p:spPr>
          <a:xfrm flipH="1" flipV="1">
            <a:off x="6788576" y="7816553"/>
            <a:ext cx="714921" cy="714920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0" name="Oval"/>
          <p:cNvSpPr/>
          <p:nvPr/>
        </p:nvSpPr>
        <p:spPr>
          <a:xfrm>
            <a:off x="2724149" y="7061200"/>
            <a:ext cx="5437735" cy="515195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after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5"/>
      <p:bldP build="whole" bldLvl="1" animBg="1" rev="0" advAuto="0" spid="164" grpId="6"/>
      <p:bldP build="whole" bldLvl="1" animBg="1" rev="0" advAuto="0" spid="166" grpId="8"/>
      <p:bldP build="whole" bldLvl="1" animBg="1" rev="0" advAuto="0" spid="167" grpId="9"/>
      <p:bldP build="whole" bldLvl="1" animBg="1" rev="0" advAuto="0" spid="161" grpId="3"/>
      <p:bldP build="whole" bldLvl="1" animBg="1" rev="0" advAuto="0" spid="159" grpId="1"/>
      <p:bldP build="whole" bldLvl="1" animBg="1" rev="0" advAuto="0" spid="165" grpId="7"/>
      <p:bldP build="whole" bldLvl="1" animBg="1" rev="0" advAuto="0" spid="170" grpId="12"/>
      <p:bldP build="whole" bldLvl="1" animBg="1" rev="0" advAuto="0" spid="168" grpId="10"/>
      <p:bldP build="whole" bldLvl="1" animBg="1" rev="0" advAuto="0" spid="162" grpId="4"/>
      <p:bldP build="whole" bldLvl="1" animBg="1" rev="0" advAuto="0" spid="169" grpId="11"/>
      <p:bldP build="whole" bldLvl="1" animBg="1" rev="0" advAuto="0" spid="160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3" name="resul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result</a:t>
            </a:r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807" y="4098360"/>
            <a:ext cx="11741186" cy="428330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Apply the potential method to the deflector df from the past lesson"/>
          <p:cNvSpPr txBox="1"/>
          <p:nvPr/>
        </p:nvSpPr>
        <p:spPr>
          <a:xfrm>
            <a:off x="5980756" y="1804148"/>
            <a:ext cx="6107147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Apply the potential method to the deflector df from the past lesson</a:t>
            </a:r>
          </a:p>
        </p:txBody>
      </p:sp>
      <p:sp>
        <p:nvSpPr>
          <p:cNvPr id="176" name="Line"/>
          <p:cNvSpPr/>
          <p:nvPr/>
        </p:nvSpPr>
        <p:spPr>
          <a:xfrm flipH="1">
            <a:off x="3891649" y="2868341"/>
            <a:ext cx="2060942" cy="1192260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77" name="Oval"/>
          <p:cNvSpPr/>
          <p:nvPr/>
        </p:nvSpPr>
        <p:spPr>
          <a:xfrm>
            <a:off x="285392" y="4081205"/>
            <a:ext cx="3869214" cy="515195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1"/>
      <p:bldP build="whole" bldLvl="1" animBg="1" rev="0" advAuto="0" spid="177" grpId="3"/>
      <p:bldP build="whole" bldLvl="1" animBg="1" rev="0" advAuto="0" spid="176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0" name="result (note the different level of smoothnes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result (note the different level of smoothness)</a:t>
            </a:r>
          </a:p>
        </p:txBody>
      </p:sp>
      <p:pic>
        <p:nvPicPr>
          <p:cNvPr id="18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849" y="2287366"/>
            <a:ext cx="12865101" cy="617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4" name="result (note the different level of smoothnes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result (note the different level of smoothness)</a:t>
            </a:r>
          </a:p>
        </p:txBody>
      </p:sp>
      <p:pic>
        <p:nvPicPr>
          <p:cNvPr id="185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50074" t="0" r="0" b="0"/>
          <a:stretch>
            <a:fillRect/>
          </a:stretch>
        </p:blipFill>
        <p:spPr>
          <a:xfrm>
            <a:off x="-23122" y="3739653"/>
            <a:ext cx="4488615" cy="431334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0" t="0" r="0" b="50416"/>
          <a:stretch>
            <a:fillRect/>
          </a:stretch>
        </p:blipFill>
        <p:spPr>
          <a:xfrm>
            <a:off x="4856536" y="1701799"/>
            <a:ext cx="7592264" cy="3677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0" r="50975" b="0"/>
          <a:stretch>
            <a:fillRect/>
          </a:stretch>
        </p:blipFill>
        <p:spPr>
          <a:xfrm>
            <a:off x="4906307" y="5478906"/>
            <a:ext cx="4077137" cy="3989963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Arrow"/>
          <p:cNvSpPr/>
          <p:nvPr/>
        </p:nvSpPr>
        <p:spPr>
          <a:xfrm rot="8477156">
            <a:off x="8827673" y="5266582"/>
            <a:ext cx="1960776" cy="946282"/>
          </a:xfrm>
          <a:prstGeom prst="rightArrow">
            <a:avLst>
              <a:gd name="adj1" fmla="val 30605"/>
              <a:gd name="adj2" fmla="val 102424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89" name="Arrow"/>
          <p:cNvSpPr/>
          <p:nvPr/>
        </p:nvSpPr>
        <p:spPr>
          <a:xfrm rot="19268342">
            <a:off x="3974946" y="4491741"/>
            <a:ext cx="1960776" cy="946283"/>
          </a:xfrm>
          <a:prstGeom prst="rightArrow">
            <a:avLst>
              <a:gd name="adj1" fmla="val 30605"/>
              <a:gd name="adj2" fmla="val 102424"/>
            </a:avLst>
          </a:prstGeom>
          <a:solidFill>
            <a:schemeClr val="accent1">
              <a:hueOff val="-522454"/>
              <a:satOff val="1153"/>
              <a:lumOff val="13444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90" name="First derivative (gradient)"/>
          <p:cNvSpPr txBox="1"/>
          <p:nvPr/>
        </p:nvSpPr>
        <p:spPr>
          <a:xfrm>
            <a:off x="697792" y="1701800"/>
            <a:ext cx="2356556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First derivative (gradient)</a:t>
            </a:r>
          </a:p>
        </p:txBody>
      </p:sp>
      <p:sp>
        <p:nvSpPr>
          <p:cNvPr id="191" name="Second derivative (Laplacian)"/>
          <p:cNvSpPr txBox="1"/>
          <p:nvPr/>
        </p:nvSpPr>
        <p:spPr>
          <a:xfrm>
            <a:off x="10169950" y="5896199"/>
            <a:ext cx="2356556" cy="154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Second derivative (Laplacian)</a:t>
            </a:r>
          </a:p>
        </p:txBody>
      </p:sp>
      <p:pic>
        <p:nvPicPr>
          <p:cNvPr id="192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67777" b="0"/>
          <a:stretch>
            <a:fillRect/>
          </a:stretch>
        </p:blipFill>
        <p:spPr>
          <a:xfrm>
            <a:off x="284345" y="2868659"/>
            <a:ext cx="4190516" cy="618279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097423" y="7456744"/>
            <a:ext cx="3848101" cy="800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090315" y="8223441"/>
            <a:ext cx="2692401" cy="495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97" name="maps of the shear common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maps of the shear commonents</a:t>
            </a: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6558" y="1848909"/>
            <a:ext cx="3568701" cy="74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999318"/>
            <a:ext cx="13004801" cy="5904407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Note that patterns are rotated by 45 degrees"/>
          <p:cNvSpPr txBox="1"/>
          <p:nvPr/>
        </p:nvSpPr>
        <p:spPr>
          <a:xfrm>
            <a:off x="3573225" y="8976270"/>
            <a:ext cx="6361630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Note that patterns are rotated by 45 degrees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3" name="direction of distortions (first ord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direction of distortions (first order)</a:t>
            </a:r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699" y="1870856"/>
            <a:ext cx="12217401" cy="718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phase of the shear"/>
          <p:cNvSpPr txBox="1"/>
          <p:nvPr/>
        </p:nvSpPr>
        <p:spPr>
          <a:xfrm>
            <a:off x="8159795" y="2895007"/>
            <a:ext cx="2743779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phase of the shear</a:t>
            </a:r>
          </a:p>
        </p:txBody>
      </p:sp>
      <p:sp>
        <p:nvSpPr>
          <p:cNvPr id="206" name="Line"/>
          <p:cNvSpPr/>
          <p:nvPr/>
        </p:nvSpPr>
        <p:spPr>
          <a:xfrm flipH="1">
            <a:off x="6506534" y="3179191"/>
            <a:ext cx="1562906" cy="167222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7" name="Oval"/>
          <p:cNvSpPr/>
          <p:nvPr/>
        </p:nvSpPr>
        <p:spPr>
          <a:xfrm>
            <a:off x="88217" y="3044268"/>
            <a:ext cx="6316613" cy="698501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08" name="shear as a stick: project along x,y"/>
          <p:cNvSpPr txBox="1"/>
          <p:nvPr/>
        </p:nvSpPr>
        <p:spPr>
          <a:xfrm>
            <a:off x="9724512" y="3830894"/>
            <a:ext cx="274377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chemeClr val="accent5">
                    <a:satOff val="7361"/>
                    <a:lumOff val="7535"/>
                  </a:schemeClr>
                </a:solidFill>
              </a:defRPr>
            </a:lvl1pPr>
          </a:lstStyle>
          <a:p>
            <a:pPr/>
            <a:r>
              <a:t>shear as a stick: project along x,y</a:t>
            </a:r>
          </a:p>
        </p:txBody>
      </p:sp>
      <p:sp>
        <p:nvSpPr>
          <p:cNvPr id="209" name="Line"/>
          <p:cNvSpPr/>
          <p:nvPr/>
        </p:nvSpPr>
        <p:spPr>
          <a:xfrm flipH="1">
            <a:off x="9033398" y="4929277"/>
            <a:ext cx="690933" cy="389441"/>
          </a:xfrm>
          <a:prstGeom prst="lin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10" name="Oval"/>
          <p:cNvSpPr/>
          <p:nvPr/>
        </p:nvSpPr>
        <p:spPr>
          <a:xfrm>
            <a:off x="3025299" y="5351936"/>
            <a:ext cx="9399535" cy="608645"/>
          </a:xfrm>
          <a:prstGeom prst="ellipse">
            <a:avLst/>
          </a:prstGeom>
          <a:ln w="25400">
            <a:solidFill>
              <a:schemeClr val="accent5">
                <a:satOff val="7361"/>
                <a:lumOff val="7535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ctr">
              <a:spcBef>
                <a:spcPts val="0"/>
              </a:spcBef>
              <a:defRPr i="0" spc="0" sz="2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7" grpId="3"/>
      <p:bldP build="whole" bldLvl="1" animBg="1" rev="0" advAuto="0" spid="208" grpId="4"/>
      <p:bldP build="whole" bldLvl="1" animBg="1" rev="0" advAuto="0" spid="206" grpId="2"/>
      <p:bldP build="whole" bldLvl="1" animBg="1" rev="0" advAuto="0" spid="205" grpId="1"/>
      <p:bldP build="whole" bldLvl="1" animBg="1" rev="0" advAuto="0" spid="209" grpId="5"/>
      <p:bldP build="whole" bldLvl="1" animBg="1" rev="0" advAuto="0" spid="210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3" name="direction of distortions (first order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direction of distortions (first order)</a:t>
            </a:r>
          </a:p>
        </p:txBody>
      </p:sp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82875"/>
            <a:ext cx="13004801" cy="5904407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ear traces mass!"/>
          <p:cNvSpPr txBox="1"/>
          <p:nvPr/>
        </p:nvSpPr>
        <p:spPr>
          <a:xfrm>
            <a:off x="3886909" y="8136041"/>
            <a:ext cx="2680184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shear traces mass!</a:t>
            </a:r>
          </a:p>
        </p:txBody>
      </p:sp>
      <p:sp>
        <p:nvSpPr>
          <p:cNvPr id="216" name="shear is strong also in between mass clumps"/>
          <p:cNvSpPr txBox="1"/>
          <p:nvPr/>
        </p:nvSpPr>
        <p:spPr>
          <a:xfrm>
            <a:off x="3896277" y="8737268"/>
            <a:ext cx="6245908" cy="584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shear is strong also in between mass clumps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